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3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5" r:id="rId22"/>
    <p:sldId id="283" r:id="rId23"/>
    <p:sldId id="278" r:id="rId24"/>
    <p:sldId id="279" r:id="rId25"/>
    <p:sldId id="280" r:id="rId26"/>
    <p:sldId id="281" r:id="rId27"/>
    <p:sldId id="282" r:id="rId28"/>
    <p:sldId id="284" r:id="rId29"/>
    <p:sldId id="285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FF9900"/>
    <a:srgbClr val="FFCE85"/>
    <a:srgbClr val="FEF6B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18" autoAdjust="0"/>
    <p:restoredTop sz="94660"/>
  </p:normalViewPr>
  <p:slideViewPr>
    <p:cSldViewPr>
      <p:cViewPr varScale="1">
        <p:scale>
          <a:sx n="99" d="100"/>
          <a:sy n="99" d="100"/>
        </p:scale>
        <p:origin x="-2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05BC34-B34C-42F8-B87C-72B4AFC545D4}" type="datetimeFigureOut">
              <a:rPr lang="ru-RU" smtClean="0"/>
              <a:pPr/>
              <a:t>21.07.2010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218A57-29E7-44F3-8EFC-FADD29CF26C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21.07.2010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21.07.2010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21.07.2010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21.07.2010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21.07.2010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21.07.2010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21.07.2010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21.07.2010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21.07.2010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21.07.2010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21.07.2010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21.07.2010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metodisty.ru/" TargetMode="External"/><Relationship Id="rId2" Type="http://schemas.openxmlformats.org/officeDocument/2006/relationships/hyperlink" Target="mailto:Jakulina@yandex.ru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Mydoc\&#1052;.&#1087;&#1072;&#1087;&#1082;&#1072;\&#1052;&#1091;&#1079;&#1099;&#1082;&#1072;\&#1043;&#1086;&#1083;&#1091;&#1073;&#1086;&#1081;%20&#1074;&#1072;&#1075;&#1086;&#1085;.wma" TargetMode="Externa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Mydoc\&#1052;.&#1087;&#1072;&#1087;&#1082;&#1072;\&#1052;&#1091;&#1079;&#1099;&#1082;&#1072;\&#1043;&#1086;&#1083;&#1091;&#1073;&#1086;&#1081;%20&#1074;&#1072;&#1075;&#1086;&#1085;.wma" TargetMode="Externa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071546"/>
            <a:ext cx="7772400" cy="2357455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90000"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 prst="coolSlant"/>
              <a:contourClr>
                <a:srgbClr val="DDDDDD"/>
              </a:contourClr>
            </a:sp3d>
          </a:bodyPr>
          <a:lstStyle/>
          <a:p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glow rad="101600">
                    <a:srgbClr val="C00000">
                      <a:alpha val="60000"/>
                    </a:srgb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Добавление звуков и их воспроизведение в ходе презентации </a:t>
            </a:r>
            <a:r>
              <a:rPr lang="en-US" b="1" spc="150" dirty="0" smtClean="0">
                <a:ln w="11430"/>
                <a:solidFill>
                  <a:srgbClr val="F8F8F8"/>
                </a:solidFill>
                <a:effectLst>
                  <a:glow rad="101600">
                    <a:srgbClr val="C00000">
                      <a:alpha val="60000"/>
                    </a:srgb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PowerPoint 2007</a:t>
            </a:r>
            <a:endParaRPr lang="ru-RU" b="1" spc="150" dirty="0">
              <a:ln w="11430"/>
              <a:solidFill>
                <a:srgbClr val="F8F8F8"/>
              </a:solidFill>
              <a:effectLst>
                <a:glow rad="101600">
                  <a:srgbClr val="C00000">
                    <a:alpha val="60000"/>
                  </a:srgbClr>
                </a:glow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solidFill>
            <a:srgbClr val="FFCE85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ru-RU" b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Жакулина</a:t>
            </a:r>
            <a:r>
              <a:rPr lang="ru-RU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Ирина Валентиновна, </a:t>
            </a:r>
            <a:r>
              <a:rPr lang="ru-RU" sz="2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учитель начальных классов МОУ-ООШ № 23 г.Чапаевска Самарской области, </a:t>
            </a:r>
            <a:r>
              <a:rPr lang="ru-RU" sz="1900" b="1" u="sng" dirty="0" err="1" smtClean="0">
                <a:hlinkClick r:id="rId2"/>
              </a:rPr>
              <a:t>Jakul</a:t>
            </a:r>
            <a:r>
              <a:rPr lang="en-US" sz="1900" b="1" u="sng" dirty="0" smtClean="0">
                <a:hlinkClick r:id="rId2"/>
              </a:rPr>
              <a:t>ina@yandex.ru</a:t>
            </a:r>
            <a:r>
              <a:rPr lang="ru-RU" sz="19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  <a:r>
              <a:rPr lang="ru-RU" sz="19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</a:t>
            </a:r>
            <a:r>
              <a:rPr lang="ru-RU" sz="2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рук. ТГ «</a:t>
            </a:r>
            <a:r>
              <a:rPr lang="ru-RU" sz="2400" b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Началка</a:t>
            </a:r>
            <a:r>
              <a:rPr lang="ru-RU" sz="2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 на сайте </a:t>
            </a:r>
            <a:r>
              <a:rPr lang="ru-RU" sz="2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3"/>
              </a:rPr>
              <a:t>«</a:t>
            </a:r>
            <a:r>
              <a:rPr lang="ru-RU" sz="2400" b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3"/>
              </a:rPr>
              <a:t>Методисты.ру</a:t>
            </a:r>
            <a:r>
              <a:rPr lang="ru-RU" sz="2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3"/>
              </a:rPr>
              <a:t>»</a:t>
            </a:r>
            <a:endParaRPr lang="ru-RU" sz="24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71802" y="6143644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800000"/>
                </a:solidFill>
              </a:rPr>
              <a:t>2010 год</a:t>
            </a:r>
            <a:endParaRPr lang="ru-RU" b="1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Добавление звука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Рисунок 7" descr="Screenshot - 19.07_18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285984" y="1428736"/>
            <a:ext cx="6572296" cy="5060751"/>
          </a:xfrm>
          <a:prstGeom prst="rect">
            <a:avLst/>
          </a:prstGeom>
        </p:spPr>
      </p:pic>
      <p:sp>
        <p:nvSpPr>
          <p:cNvPr id="5" name="Выноска-облако 4"/>
          <p:cNvSpPr/>
          <p:nvPr/>
        </p:nvSpPr>
        <p:spPr>
          <a:xfrm>
            <a:off x="285720" y="1214422"/>
            <a:ext cx="5929354" cy="1785950"/>
          </a:xfrm>
          <a:prstGeom prst="cloudCallout">
            <a:avLst>
              <a:gd name="adj1" fmla="val 55460"/>
              <a:gd name="adj2" fmla="val 83549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После добавления звука к слайду будет добавлен и эффект триггера воспроизведения. </a:t>
            </a:r>
            <a:endParaRPr lang="ru-RU" sz="2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42844" y="3143248"/>
            <a:ext cx="4000528" cy="3500462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Несколько звуков добавляются один за другим и воспроизводятся в порядке добавления. </a:t>
            </a:r>
          </a:p>
          <a:p>
            <a:pPr algn="ctr"/>
            <a:endParaRPr lang="ru-RU" sz="20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Если требуется, чтобы каждый звук воспроизводился отдельным щелчком, после вставки перетащите значки звука в разные стороны.</a:t>
            </a:r>
            <a:endParaRPr lang="ru-RU" sz="2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6429388" y="3643314"/>
            <a:ext cx="2357454" cy="714380"/>
            <a:chOff x="357158" y="3143248"/>
            <a:chExt cx="1000132" cy="857256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>
              <a:off x="357158" y="3143248"/>
              <a:ext cx="1000132" cy="0"/>
            </a:xfrm>
            <a:prstGeom prst="line">
              <a:avLst/>
            </a:prstGeom>
            <a:ln w="57150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>
              <a:off x="357158" y="4000504"/>
              <a:ext cx="1000132" cy="0"/>
            </a:xfrm>
            <a:prstGeom prst="line">
              <a:avLst/>
            </a:prstGeom>
            <a:ln w="57150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 rot="5400000">
              <a:off x="-71470" y="3571876"/>
              <a:ext cx="857256" cy="0"/>
            </a:xfrm>
            <a:prstGeom prst="line">
              <a:avLst/>
            </a:prstGeom>
            <a:ln w="57150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>
              <a:off x="928662" y="3571876"/>
              <a:ext cx="857256" cy="0"/>
            </a:xfrm>
            <a:prstGeom prst="line">
              <a:avLst/>
            </a:prstGeom>
            <a:ln w="57150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носка-облако 4"/>
          <p:cNvSpPr/>
          <p:nvPr/>
        </p:nvSpPr>
        <p:spPr>
          <a:xfrm>
            <a:off x="285720" y="1357298"/>
            <a:ext cx="5286412" cy="1714512"/>
          </a:xfrm>
          <a:prstGeom prst="cloudCallout">
            <a:avLst>
              <a:gd name="adj1" fmla="val 71887"/>
              <a:gd name="adj2" fmla="val -5553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Для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предварительного прослушивания 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звука щелкните значок звука на слайде</a:t>
            </a:r>
            <a:endParaRPr lang="ru-RU" sz="2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Прослушивание звука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3" name="Рисунок 12" descr="Screenshot - 19.07_10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14348" y="5643578"/>
            <a:ext cx="7929618" cy="653686"/>
          </a:xfrm>
          <a:prstGeom prst="rect">
            <a:avLst/>
          </a:prstGeom>
        </p:spPr>
      </p:pic>
      <p:sp>
        <p:nvSpPr>
          <p:cNvPr id="15" name="Выноска-облако 14"/>
          <p:cNvSpPr/>
          <p:nvPr/>
        </p:nvSpPr>
        <p:spPr>
          <a:xfrm>
            <a:off x="2428860" y="3286124"/>
            <a:ext cx="6572296" cy="1857388"/>
          </a:xfrm>
          <a:prstGeom prst="cloudCallout">
            <a:avLst>
              <a:gd name="adj1" fmla="val -72252"/>
              <a:gd name="adj2" fmla="val 71563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 разделе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Работа со звуками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на вкладке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Параметры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в группе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Воспроизведение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щелкните на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«Просмотр»</a:t>
            </a:r>
            <a:endParaRPr lang="ru-RU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трелка вправо с вырезом 15"/>
          <p:cNvSpPr/>
          <p:nvPr/>
        </p:nvSpPr>
        <p:spPr>
          <a:xfrm>
            <a:off x="285720" y="5857892"/>
            <a:ext cx="500066" cy="285752"/>
          </a:xfrm>
          <a:prstGeom prst="notchedRight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8" name="Голубой вагон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screen"/>
          <a:stretch>
            <a:fillRect/>
          </a:stretch>
        </p:blipFill>
        <p:spPr>
          <a:xfrm>
            <a:off x="7072330" y="1857364"/>
            <a:ext cx="571504" cy="571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носка-облако 4"/>
          <p:cNvSpPr/>
          <p:nvPr/>
        </p:nvSpPr>
        <p:spPr>
          <a:xfrm>
            <a:off x="285720" y="1357298"/>
            <a:ext cx="6215106" cy="1785950"/>
          </a:xfrm>
          <a:prstGeom prst="cloudCallout">
            <a:avLst>
              <a:gd name="adj1" fmla="val 69925"/>
              <a:gd name="adj2" fmla="val -5553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Для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непрерывного воспроизведения 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звука на одном слайде щелкните значок звука на слайде</a:t>
            </a:r>
            <a:endParaRPr lang="ru-RU" sz="2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Воспроизведение звука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3" name="Рисунок 12" descr="Screenshot - 19.07_10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14348" y="5643578"/>
            <a:ext cx="7929618" cy="653686"/>
          </a:xfrm>
          <a:prstGeom prst="rect">
            <a:avLst/>
          </a:prstGeom>
        </p:spPr>
      </p:pic>
      <p:sp>
        <p:nvSpPr>
          <p:cNvPr id="15" name="Выноска-облако 14"/>
          <p:cNvSpPr/>
          <p:nvPr/>
        </p:nvSpPr>
        <p:spPr>
          <a:xfrm>
            <a:off x="1142976" y="3143248"/>
            <a:ext cx="7858180" cy="2143140"/>
          </a:xfrm>
          <a:prstGeom prst="cloudCallout">
            <a:avLst>
              <a:gd name="adj1" fmla="val -35481"/>
              <a:gd name="adj2" fmla="val 71599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 разделе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Работа со звуками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на вкладке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Параметры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в группе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Параметры звука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установите флажок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Непрерывное воспроизведение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. При смене слайдов звучание прекращается.</a:t>
            </a:r>
            <a:endParaRPr lang="ru-RU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трелка вправо с вырезом 15"/>
          <p:cNvSpPr/>
          <p:nvPr/>
        </p:nvSpPr>
        <p:spPr>
          <a:xfrm rot="19063144">
            <a:off x="1674119" y="6203252"/>
            <a:ext cx="500066" cy="285752"/>
          </a:xfrm>
          <a:prstGeom prst="notchedRight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8" name="Голубой вагон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001024" y="2000240"/>
            <a:ext cx="428628" cy="4286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Воспроизведение звука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" name="Рисунок 8" descr="Screenshot - 19.07_16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14282" y="3857628"/>
            <a:ext cx="8715436" cy="842596"/>
          </a:xfrm>
          <a:prstGeom prst="rect">
            <a:avLst/>
          </a:prstGeom>
        </p:spPr>
      </p:pic>
      <p:sp>
        <p:nvSpPr>
          <p:cNvPr id="16" name="Стрелка вправо с вырезом 15"/>
          <p:cNvSpPr/>
          <p:nvPr/>
        </p:nvSpPr>
        <p:spPr>
          <a:xfrm rot="19063144">
            <a:off x="459673" y="4560177"/>
            <a:ext cx="500066" cy="285752"/>
          </a:xfrm>
          <a:prstGeom prst="notchedRight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214282" y="1357298"/>
            <a:ext cx="8643998" cy="2143140"/>
          </a:xfrm>
          <a:prstGeom prst="cloudCallout">
            <a:avLst>
              <a:gd name="adj1" fmla="val -32672"/>
              <a:gd name="adj2" fmla="val 76232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При показе нескольких слайдов 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для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воспроизведения звука 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на одном слайде или нескольких слайдах нужно на вкладке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Анимация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в группе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Анимация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щелкнуть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Настройка анимации</a:t>
            </a:r>
            <a:endParaRPr lang="ru-RU" sz="2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Воспроизведение звука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Рисунок 5" descr="Screenshot - 19.07_19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786446" y="3214686"/>
            <a:ext cx="2962275" cy="3352800"/>
          </a:xfrm>
          <a:prstGeom prst="rect">
            <a:avLst/>
          </a:prstGeom>
        </p:spPr>
      </p:pic>
      <p:sp>
        <p:nvSpPr>
          <p:cNvPr id="16" name="Стрелка вправо с вырезом 15"/>
          <p:cNvSpPr/>
          <p:nvPr/>
        </p:nvSpPr>
        <p:spPr>
          <a:xfrm rot="13662048">
            <a:off x="8453567" y="4924537"/>
            <a:ext cx="500066" cy="285752"/>
          </a:xfrm>
          <a:prstGeom prst="notchedRight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214282" y="1214422"/>
            <a:ext cx="7143800" cy="2286016"/>
          </a:xfrm>
          <a:prstGeom prst="cloudCallout">
            <a:avLst>
              <a:gd name="adj1" fmla="val 27809"/>
              <a:gd name="adj2" fmla="val 102202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indent="4763" algn="ctr"/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 области задач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Настройка анимации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щелкните стрелку справа от выбранного звука в списке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Настройка анимации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и выберите пункт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Параметры эффектов</a:t>
            </a:r>
            <a:endParaRPr lang="ru-RU" sz="2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трелка вправо с вырезом 6"/>
          <p:cNvSpPr/>
          <p:nvPr/>
        </p:nvSpPr>
        <p:spPr>
          <a:xfrm rot="10800000">
            <a:off x="7429520" y="5572140"/>
            <a:ext cx="500066" cy="285752"/>
          </a:xfrm>
          <a:prstGeom prst="notchedRight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Воспроизведение звука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142844" y="1214422"/>
            <a:ext cx="8286808" cy="2571768"/>
          </a:xfrm>
          <a:prstGeom prst="cloudCallout">
            <a:avLst>
              <a:gd name="adj1" fmla="val 22471"/>
              <a:gd name="adj2" fmla="val 50861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На вкладке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Эффект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установите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начало 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воспроизведения, а затем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окончание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воспроизведения звука. Продолжительность звукового файла должна соответствовать времени демонстрации выбранных слайдов</a:t>
            </a:r>
            <a:endParaRPr lang="ru-RU" sz="2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Screenshot - 19.07_20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429256" y="3357562"/>
            <a:ext cx="3571900" cy="3340923"/>
          </a:xfrm>
          <a:prstGeom prst="rect">
            <a:avLst/>
          </a:prstGeom>
        </p:spPr>
      </p:pic>
      <p:sp>
        <p:nvSpPr>
          <p:cNvPr id="16" name="Стрелка вправо с вырезом 15"/>
          <p:cNvSpPr/>
          <p:nvPr/>
        </p:nvSpPr>
        <p:spPr>
          <a:xfrm rot="10800000">
            <a:off x="6786578" y="3786190"/>
            <a:ext cx="500066" cy="285752"/>
          </a:xfrm>
          <a:prstGeom prst="notchedRight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7" name="Стрелка вправо с вырезом 6"/>
          <p:cNvSpPr/>
          <p:nvPr/>
        </p:nvSpPr>
        <p:spPr>
          <a:xfrm rot="19223731">
            <a:off x="5034316" y="3769912"/>
            <a:ext cx="500066" cy="285752"/>
          </a:xfrm>
          <a:prstGeom prst="notchedRight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Воспроизведение звука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00628" y="1428736"/>
            <a:ext cx="3929090" cy="4857784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4763" lvl="1" algn="ctr"/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Для немедленного воспроизведения звука выберите вариант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 начала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. </a:t>
            </a:r>
          </a:p>
          <a:p>
            <a:pPr marL="4763" lvl="1" algn="ctr"/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Для воспроизведения звука с последней дорожки компакт диска выберите вариант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 последней позиции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. </a:t>
            </a:r>
          </a:p>
          <a:p>
            <a:pPr marL="4763" lvl="1" algn="ctr"/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Для воспроизведения звука после задержки выберите вариант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 времени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и введите число секунд задержки.</a:t>
            </a:r>
            <a:endParaRPr lang="ru-RU" sz="2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Screenshot - 19.07_20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14282" y="1285860"/>
            <a:ext cx="4658992" cy="4357718"/>
          </a:xfrm>
          <a:prstGeom prst="rect">
            <a:avLst/>
          </a:prstGeom>
        </p:spPr>
      </p:pic>
      <p:sp>
        <p:nvSpPr>
          <p:cNvPr id="9" name="Стрелка вправо с вырезом 8"/>
          <p:cNvSpPr/>
          <p:nvPr/>
        </p:nvSpPr>
        <p:spPr>
          <a:xfrm rot="10800000">
            <a:off x="1857356" y="1857364"/>
            <a:ext cx="500066" cy="285752"/>
          </a:xfrm>
          <a:prstGeom prst="notchedRight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Воспроизведение звука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357686" y="1285860"/>
            <a:ext cx="4572032" cy="535785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4763" lvl="1" algn="ctr"/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 щелчку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воспроизведение звукового файла останавливается щелчком мыши на слайде. </a:t>
            </a:r>
          </a:p>
          <a:p>
            <a:pPr marL="4763" lvl="1" algn="ctr"/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Чтобы остановить воспроизведение звукового файла после окончания показа слайда, выберите вариант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После текущего слайда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. </a:t>
            </a:r>
          </a:p>
          <a:p>
            <a:pPr marL="4763" lvl="1" algn="ctr"/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Чтобы звуковой файл воспроизводился на протяжении демонстрации нескольких слайдов, выберите вариант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После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и введите общее число слайдов, при демонстрации которых должен воспроизводиться звук.</a:t>
            </a:r>
            <a:endParaRPr lang="ru-RU" sz="2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Screenshot - 19.07_20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14282" y="1285860"/>
            <a:ext cx="3971600" cy="3714776"/>
          </a:xfrm>
          <a:prstGeom prst="rect">
            <a:avLst/>
          </a:prstGeom>
        </p:spPr>
      </p:pic>
      <p:sp>
        <p:nvSpPr>
          <p:cNvPr id="9" name="Стрелка вправо с вырезом 8"/>
          <p:cNvSpPr/>
          <p:nvPr/>
        </p:nvSpPr>
        <p:spPr>
          <a:xfrm rot="10800000">
            <a:off x="928662" y="2571744"/>
            <a:ext cx="500066" cy="285752"/>
          </a:xfrm>
          <a:prstGeom prst="notchedRight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Воспроизведение звука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Рисунок 7" descr="Screenshot - 19.07_20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000628" y="3000372"/>
            <a:ext cx="3971600" cy="3680773"/>
          </a:xfrm>
          <a:prstGeom prst="rect">
            <a:avLst/>
          </a:prstGeom>
        </p:spPr>
      </p:pic>
      <p:sp>
        <p:nvSpPr>
          <p:cNvPr id="9" name="Стрелка вправо с вырезом 8"/>
          <p:cNvSpPr/>
          <p:nvPr/>
        </p:nvSpPr>
        <p:spPr>
          <a:xfrm rot="10800000">
            <a:off x="6572264" y="3714752"/>
            <a:ext cx="500066" cy="285752"/>
          </a:xfrm>
          <a:prstGeom prst="notchedRight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142844" y="1214422"/>
            <a:ext cx="8072494" cy="1643074"/>
          </a:xfrm>
          <a:prstGeom prst="cloudCallout">
            <a:avLst>
              <a:gd name="adj1" fmla="val 9001"/>
              <a:gd name="adj2" fmla="val 96234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На вкладке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Параметры звука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можно отрегулировать громкость звука. Щелкните по значку звука, а потом установите уровень громкости</a:t>
            </a:r>
            <a:endParaRPr lang="ru-RU" sz="2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Screenshot - 19.07_14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14348" y="3303071"/>
            <a:ext cx="2995328" cy="2769135"/>
          </a:xfrm>
          <a:prstGeom prst="rect">
            <a:avLst/>
          </a:prstGeom>
        </p:spPr>
      </p:pic>
      <p:sp>
        <p:nvSpPr>
          <p:cNvPr id="12" name="Стрелка вправо с вырезом 11"/>
          <p:cNvSpPr/>
          <p:nvPr/>
        </p:nvSpPr>
        <p:spPr>
          <a:xfrm rot="10800000">
            <a:off x="4000496" y="3857628"/>
            <a:ext cx="785818" cy="285752"/>
          </a:xfrm>
          <a:prstGeom prst="notchedRight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Воспроизведение звука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500034" y="1500174"/>
            <a:ext cx="8072494" cy="1643074"/>
          </a:xfrm>
          <a:prstGeom prst="cloudCallout">
            <a:avLst>
              <a:gd name="adj1" fmla="val -19496"/>
              <a:gd name="adj2" fmla="val 89790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Отрегулировать громкость звука можно и в разделе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Работа со звуками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на вкладке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Параметры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в группе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Громкость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Рисунок 10" descr="Screenshot - 19.07_11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643042" y="3929066"/>
            <a:ext cx="5981700" cy="2000250"/>
          </a:xfrm>
          <a:prstGeom prst="rect">
            <a:avLst/>
          </a:prstGeom>
        </p:spPr>
      </p:pic>
      <p:sp>
        <p:nvSpPr>
          <p:cNvPr id="9" name="Стрелка вправо с вырезом 8"/>
          <p:cNvSpPr/>
          <p:nvPr/>
        </p:nvSpPr>
        <p:spPr>
          <a:xfrm rot="10800000">
            <a:off x="3643306" y="4786322"/>
            <a:ext cx="500066" cy="285752"/>
          </a:xfrm>
          <a:prstGeom prst="notchedRight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Добавление звука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 descr="Screenshot - 19.07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28596" y="2500306"/>
            <a:ext cx="5533073" cy="4112819"/>
          </a:xfrm>
          <a:prstGeom prst="rect">
            <a:avLst/>
          </a:prstGeom>
        </p:spPr>
      </p:pic>
      <p:sp>
        <p:nvSpPr>
          <p:cNvPr id="5" name="Выноска-облако 4"/>
          <p:cNvSpPr/>
          <p:nvPr/>
        </p:nvSpPr>
        <p:spPr>
          <a:xfrm>
            <a:off x="2928926" y="1285860"/>
            <a:ext cx="6000792" cy="2786082"/>
          </a:xfrm>
          <a:prstGeom prst="cloudCallout">
            <a:avLst>
              <a:gd name="adj1" fmla="val -74435"/>
              <a:gd name="adj2" fmla="val 16744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tabLst>
                <a:tab pos="452438" algn="l"/>
              </a:tabLst>
            </a:pP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 области, в которой содержатся вкладки </a:t>
            </a:r>
            <a:r>
              <a:rPr lang="ru-RU" sz="20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«Структура» 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 </a:t>
            </a:r>
            <a:r>
              <a:rPr lang="ru-RU" sz="20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«Слайды»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, щелкните вкладку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Слайды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sz="20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Выберите</a:t>
            </a:r>
            <a:r>
              <a:rPr lang="ru-RU" sz="2000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слайд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, к которому требуется добавить звук. </a:t>
            </a:r>
            <a:endParaRPr lang="ru-RU" sz="2000" dirty="0">
              <a:solidFill>
                <a:srgbClr val="C00000"/>
              </a:solidFill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357158" y="3143248"/>
            <a:ext cx="1000132" cy="857256"/>
            <a:chOff x="357158" y="3143248"/>
            <a:chExt cx="1000132" cy="857256"/>
          </a:xfrm>
        </p:grpSpPr>
        <p:cxnSp>
          <p:nvCxnSpPr>
            <p:cNvPr id="10" name="Прямая соединительная линия 9"/>
            <p:cNvCxnSpPr/>
            <p:nvPr/>
          </p:nvCxnSpPr>
          <p:spPr>
            <a:xfrm>
              <a:off x="357158" y="3143248"/>
              <a:ext cx="1000132" cy="0"/>
            </a:xfrm>
            <a:prstGeom prst="line">
              <a:avLst/>
            </a:prstGeom>
            <a:ln w="57150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357158" y="4000504"/>
              <a:ext cx="1000132" cy="0"/>
            </a:xfrm>
            <a:prstGeom prst="line">
              <a:avLst/>
            </a:prstGeom>
            <a:ln w="57150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rot="5400000">
              <a:off x="-71470" y="3571876"/>
              <a:ext cx="857256" cy="0"/>
            </a:xfrm>
            <a:prstGeom prst="line">
              <a:avLst/>
            </a:prstGeom>
            <a:ln w="57150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 rot="5400000">
              <a:off x="928662" y="3571876"/>
              <a:ext cx="857256" cy="0"/>
            </a:xfrm>
            <a:prstGeom prst="line">
              <a:avLst/>
            </a:prstGeom>
            <a:ln w="57150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Скрытие значка звука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Рисунок 7" descr="Screenshot - 19.07_20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000628" y="3000372"/>
            <a:ext cx="3971600" cy="3680773"/>
          </a:xfrm>
          <a:prstGeom prst="rect">
            <a:avLst/>
          </a:prstGeom>
        </p:spPr>
      </p:pic>
      <p:sp>
        <p:nvSpPr>
          <p:cNvPr id="9" name="Стрелка вправо с вырезом 8"/>
          <p:cNvSpPr/>
          <p:nvPr/>
        </p:nvSpPr>
        <p:spPr>
          <a:xfrm>
            <a:off x="4714876" y="4143380"/>
            <a:ext cx="500066" cy="285752"/>
          </a:xfrm>
          <a:prstGeom prst="notchedRight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142844" y="1214422"/>
            <a:ext cx="8072494" cy="1643074"/>
          </a:xfrm>
          <a:prstGeom prst="cloudCallout">
            <a:avLst>
              <a:gd name="adj1" fmla="val 9001"/>
              <a:gd name="adj2" fmla="val 96234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 разделе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Параметры звука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на вкладке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Параметры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в группе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Параметры звука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установите флажок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Скрыть при показе</a:t>
            </a:r>
            <a:endParaRPr lang="ru-RU" sz="2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85720" y="3000372"/>
            <a:ext cx="4286280" cy="3643338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!</a:t>
            </a:r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Используйте эту возможность только при автоматическом воспроизведении звука или создании инструмента управления воспроизведением, например, триггера, по щелчку которого можно запустить воспроизведение звука. Учтите, что значок звука в обычном режиме просмотра останется видимым, если не переместить его за пределы слайда.</a:t>
            </a:r>
            <a:endParaRPr lang="ru-RU" sz="28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Screenshot - 19.07_28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786446" y="1857364"/>
            <a:ext cx="3168781" cy="1928826"/>
          </a:xfrm>
          <a:prstGeom prst="rect">
            <a:avLst/>
          </a:prstGeom>
        </p:spPr>
      </p:pic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54098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7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Перемещение презентации со звуковым файлом</a:t>
            </a:r>
            <a:endParaRPr lang="ru-RU" sz="37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142844" y="1500174"/>
            <a:ext cx="5572196" cy="1928826"/>
          </a:xfrm>
          <a:prstGeom prst="cloudCallout">
            <a:avLst>
              <a:gd name="adj1" fmla="val 51804"/>
              <a:gd name="adj2" fmla="val 65973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Для того чтобы перенести презентацию, содержащую звуковой файл, на другой компьютер или переслать по электронной почте</a:t>
            </a:r>
            <a:r>
              <a:rPr lang="en-US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14282" y="3929066"/>
            <a:ext cx="6286544" cy="2714644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lvl="1" indent="268288" algn="just">
              <a:buAutoNum type="arabicPeriod"/>
            </a:pPr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Нужно скопировать файлы в ту папку, где находится презентация, они будут доступны для приложения </a:t>
            </a:r>
            <a:r>
              <a:rPr lang="ru-RU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Microsoft</a:t>
            </a:r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Office</a:t>
            </a:r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PowerPoint</a:t>
            </a:r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2007, и приложение </a:t>
            </a:r>
            <a:r>
              <a:rPr lang="ru-RU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PowerPoint</a:t>
            </a:r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сможет обнаружить файлы, когда их потребуется воспроизвести.</a:t>
            </a:r>
          </a:p>
          <a:p>
            <a:pPr marL="0" lvl="1" indent="268288" algn="just">
              <a:buAutoNum type="arabicPeriod"/>
            </a:pPr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Довольно часто потом необходимо будет вручную обновить все ссылки путем удаления звуковых файлов и повторного их добавления.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54098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7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Перемещение презентации со звуковым файлом</a:t>
            </a:r>
            <a:endParaRPr lang="ru-RU" sz="37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" name="Рисунок 8" descr="Screenshot - 19.07_29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14282" y="1643050"/>
            <a:ext cx="5072098" cy="4789840"/>
          </a:xfrm>
          <a:prstGeom prst="rect">
            <a:avLst/>
          </a:prstGeom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5429256" y="1643050"/>
            <a:ext cx="3571900" cy="2143140"/>
          </a:xfrm>
          <a:prstGeom prst="wedgeRoundRectCallout">
            <a:avLst>
              <a:gd name="adj1" fmla="val -62803"/>
              <a:gd name="adj2" fmla="val -28307"/>
              <a:gd name="adj3" fmla="val 16667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Если перемещать файлы с помощью средства «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Подготовить для компакт-диска»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, ссылки на них будут обновляться автоматически </a:t>
            </a:r>
            <a:endParaRPr lang="ru-RU" sz="2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ая прямоугольная выноска 12"/>
          <p:cNvSpPr/>
          <p:nvPr/>
        </p:nvSpPr>
        <p:spPr>
          <a:xfrm>
            <a:off x="5429256" y="3929066"/>
            <a:ext cx="3500462" cy="2643206"/>
          </a:xfrm>
          <a:prstGeom prst="wedgeRoundRectCallout">
            <a:avLst>
              <a:gd name="adj1" fmla="val -60990"/>
              <a:gd name="adj2" fmla="val -42206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Нажмите кнопку </a:t>
            </a:r>
            <a:r>
              <a:rPr lang="ru-RU" sz="20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Microsoft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Office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          </a:t>
            </a:r>
          </a:p>
          <a:p>
            <a:pPr lvl="0" algn="ctr"/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 выберите пункт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Опубликовать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, а затем выберите команду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Подготовить для компакт-диска</a:t>
            </a:r>
            <a:endParaRPr lang="ru-RU" sz="2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Рисунок 13" descr="Изображение кнопки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286776" y="4500570"/>
            <a:ext cx="386080" cy="386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Внедрение звукового файла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142844" y="1214422"/>
            <a:ext cx="8072494" cy="1643074"/>
          </a:xfrm>
          <a:prstGeom prst="cloudCallout">
            <a:avLst>
              <a:gd name="adj1" fmla="val 9001"/>
              <a:gd name="adj2" fmla="val 96234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 презентацию можно внедрить звуковой файл, и он будет сохранен внутри данной презентации</a:t>
            </a:r>
            <a:endParaRPr lang="ru-RU" sz="2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57158" y="3786190"/>
            <a:ext cx="8286808" cy="2643206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!</a:t>
            </a:r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По умолчанию в презентацию внедряются только файлы формата 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WAV </a:t>
            </a:r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размером менее 100 Кбайт. Файлы других мультимедиа-форматов и файлы WAV размером больше 100 Кбайт связываются. Если в презентации должны содержаться звуковые файлы WAV, можно увеличить размер внедренных файлов до максимального в 50 000 КБ (50 мегабайт). Однако увеличение этого размера приведет к росту общего размера презентации и снизит скорость работы компьютера.</a:t>
            </a:r>
          </a:p>
          <a:p>
            <a:pPr algn="just"/>
            <a:endParaRPr lang="ru-RU" sz="28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Внедрение звукового файла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Рисунок 6" descr="Screenshot - 19.07_24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57158" y="3857628"/>
            <a:ext cx="8501122" cy="813288"/>
          </a:xfrm>
          <a:prstGeom prst="rect">
            <a:avLst/>
          </a:prstGeom>
        </p:spPr>
      </p:pic>
      <p:sp>
        <p:nvSpPr>
          <p:cNvPr id="9" name="Стрелка вправо с вырезом 8"/>
          <p:cNvSpPr/>
          <p:nvPr/>
        </p:nvSpPr>
        <p:spPr>
          <a:xfrm rot="10800000">
            <a:off x="7358082" y="4000504"/>
            <a:ext cx="500066" cy="285752"/>
          </a:xfrm>
          <a:prstGeom prst="notchedRight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500034" y="1285860"/>
            <a:ext cx="8072494" cy="2286016"/>
          </a:xfrm>
          <a:prstGeom prst="cloudCallout">
            <a:avLst>
              <a:gd name="adj1" fmla="val 26791"/>
              <a:gd name="adj2" fmla="val 68937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Конвертируйте звуковой файл из </a:t>
            </a:r>
            <a:r>
              <a:rPr lang="en-US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MP</a:t>
            </a:r>
            <a:r>
              <a:rPr lang="en-US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lang="en-US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WAV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На вкладке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Анимация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в группе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Переход к этому слайду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выберите пункт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Звук перехода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и щелкните стрелку справа</a:t>
            </a:r>
            <a:endParaRPr lang="ru-RU" sz="2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Внедрение звукового файла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Рисунок 7" descr="Screenshot - 19.07_25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14282" y="1285860"/>
            <a:ext cx="2847975" cy="4505325"/>
          </a:xfrm>
          <a:prstGeom prst="rect">
            <a:avLst/>
          </a:prstGeom>
        </p:spPr>
      </p:pic>
      <p:sp>
        <p:nvSpPr>
          <p:cNvPr id="6" name="Выноска-облако 5"/>
          <p:cNvSpPr/>
          <p:nvPr/>
        </p:nvSpPr>
        <p:spPr>
          <a:xfrm>
            <a:off x="3143240" y="1285860"/>
            <a:ext cx="5786478" cy="1785950"/>
          </a:xfrm>
          <a:prstGeom prst="cloudCallout">
            <a:avLst>
              <a:gd name="adj1" fmla="val -62483"/>
              <a:gd name="adj2" fmla="val -32159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Из предложенного списка выберите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Другой звук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. В папке выделите нужный файл и щелкните по кнопке ОК</a:t>
            </a:r>
            <a:endParaRPr lang="ru-RU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трелка вправо с вырезом 8"/>
          <p:cNvSpPr/>
          <p:nvPr/>
        </p:nvSpPr>
        <p:spPr>
          <a:xfrm>
            <a:off x="928662" y="5286388"/>
            <a:ext cx="500066" cy="285752"/>
          </a:xfrm>
          <a:prstGeom prst="notchedRight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1" name="Рисунок 10" descr="Screenshot - 19.07_26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929058" y="3214686"/>
            <a:ext cx="4381509" cy="3505207"/>
          </a:xfrm>
          <a:prstGeom prst="rect">
            <a:avLst/>
          </a:prstGeom>
        </p:spPr>
      </p:pic>
      <p:sp>
        <p:nvSpPr>
          <p:cNvPr id="12" name="Стрелка вправо с вырезом 11"/>
          <p:cNvSpPr/>
          <p:nvPr/>
        </p:nvSpPr>
        <p:spPr>
          <a:xfrm>
            <a:off x="3286116" y="5357826"/>
            <a:ext cx="500066" cy="285752"/>
          </a:xfrm>
          <a:prstGeom prst="notchedRight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Внедрение звукового файла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Рисунок 7" descr="Screenshot - 19.07_25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14282" y="1329697"/>
            <a:ext cx="2847975" cy="4417650"/>
          </a:xfrm>
          <a:prstGeom prst="rect">
            <a:avLst/>
          </a:prstGeom>
        </p:spPr>
      </p:pic>
      <p:sp>
        <p:nvSpPr>
          <p:cNvPr id="6" name="Выноска-облако 5"/>
          <p:cNvSpPr/>
          <p:nvPr/>
        </p:nvSpPr>
        <p:spPr>
          <a:xfrm>
            <a:off x="3143240" y="1285860"/>
            <a:ext cx="5786478" cy="1785950"/>
          </a:xfrm>
          <a:prstGeom prst="cloudCallout">
            <a:avLst>
              <a:gd name="adj1" fmla="val -62483"/>
              <a:gd name="adj2" fmla="val -32159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 списке звуковых </a:t>
            </a:r>
            <a:r>
              <a:rPr lang="ru-RU" sz="200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файлов </a:t>
            </a:r>
            <a:r>
              <a:rPr lang="ru-RU" sz="200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появится 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вновь вставленный файл</a:t>
            </a:r>
            <a:endParaRPr lang="ru-RU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трелка вправо с вырезом 8"/>
          <p:cNvSpPr/>
          <p:nvPr/>
        </p:nvSpPr>
        <p:spPr>
          <a:xfrm>
            <a:off x="1000100" y="2071678"/>
            <a:ext cx="500066" cy="285752"/>
          </a:xfrm>
          <a:prstGeom prst="notchedRight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2" name="Стрелка вправо с вырезом 11"/>
          <p:cNvSpPr/>
          <p:nvPr/>
        </p:nvSpPr>
        <p:spPr>
          <a:xfrm>
            <a:off x="928662" y="5429264"/>
            <a:ext cx="500066" cy="285752"/>
          </a:xfrm>
          <a:prstGeom prst="notchedRight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3" name="Выноска-облако 12"/>
          <p:cNvSpPr/>
          <p:nvPr/>
        </p:nvSpPr>
        <p:spPr>
          <a:xfrm>
            <a:off x="3428992" y="3143248"/>
            <a:ext cx="5572196" cy="3357586"/>
          </a:xfrm>
          <a:prstGeom prst="cloudCallout">
            <a:avLst>
              <a:gd name="adj1" fmla="val -64387"/>
              <a:gd name="adj2" fmla="val 19318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Для воспроизведения звука на протяжении всей презентации установите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Непрерывно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. Для остановки звучания на нужном слайде установите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«Прекратить звук»</a:t>
            </a:r>
            <a:endParaRPr lang="ru-RU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225536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7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Связывать или внедрять звуковые файлы</a:t>
            </a:r>
            <a:r>
              <a:rPr lang="en-US" sz="37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37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714348" y="1571612"/>
            <a:ext cx="3214710" cy="1143008"/>
          </a:xfrm>
          <a:prstGeom prst="cloudCallout">
            <a:avLst>
              <a:gd name="adj1" fmla="val -55258"/>
              <a:gd name="adj2" fmla="val 67040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Связанный файл</a:t>
            </a:r>
            <a:endParaRPr lang="ru-RU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Выноска-облако 12"/>
          <p:cNvSpPr/>
          <p:nvPr/>
        </p:nvSpPr>
        <p:spPr>
          <a:xfrm>
            <a:off x="5214942" y="1500174"/>
            <a:ext cx="3071834" cy="1143008"/>
          </a:xfrm>
          <a:prstGeom prst="cloudCallout">
            <a:avLst>
              <a:gd name="adj1" fmla="val 56270"/>
              <a:gd name="adj2" fmla="val 74818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Внедренный файл</a:t>
            </a:r>
            <a:endParaRPr lang="ru-RU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14282" y="2928934"/>
            <a:ext cx="3929090" cy="371477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b="1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1.</a:t>
            </a:r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Звуковые файлы имеют размер 100 Кбайт или более. </a:t>
            </a:r>
          </a:p>
          <a:p>
            <a:pPr lvl="0"/>
            <a:r>
              <a:rPr lang="ru-RU" b="1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2. </a:t>
            </a:r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Предполагается изменять исходные файлы. 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3. </a:t>
            </a:r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Предполагается использовать средство «Подготовить для компакт-диска» для упаковки презентации на компакт-диск или переноса в другую папку или на другой компьютер.</a:t>
            </a:r>
            <a:endParaRPr lang="ru-RU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572000" y="2928934"/>
            <a:ext cx="4286280" cy="371477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b="1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1. </a:t>
            </a:r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Звуковые файлы менее 100 КБ каждый (рекомендуемый максимальный размер) в формате WAV. Существует возможность внедрять файлы размером до 50 МБ, но при этом увеличивается размер презентации. </a:t>
            </a:r>
          </a:p>
          <a:p>
            <a:pPr lvl="0"/>
            <a:r>
              <a:rPr lang="ru-RU" b="1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2.</a:t>
            </a:r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Требуется хранить все звуковые файлы внутри, а не вне презентации. 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3.</a:t>
            </a:r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Изменять исходные файлы не предполагается.</a:t>
            </a:r>
            <a:endParaRPr lang="ru-RU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500034" y="6356350"/>
            <a:ext cx="7929618" cy="365125"/>
          </a:xfrm>
        </p:spPr>
        <p:txBody>
          <a:bodyPr/>
          <a:lstStyle/>
          <a:p>
            <a:r>
              <a:rPr lang="ru-RU" dirty="0" err="1" smtClean="0"/>
              <a:t>Жакулина</a:t>
            </a:r>
            <a:r>
              <a:rPr lang="ru-RU" dirty="0" smtClean="0"/>
              <a:t> Ирина Валентиновна, учитель начальных классов МОУ-ООШ № 23 г.Чапаевска Самарской области,   </a:t>
            </a:r>
          </a:p>
          <a:p>
            <a:r>
              <a:rPr lang="ru-RU" dirty="0" smtClean="0"/>
              <a:t>рук. ТГ «</a:t>
            </a:r>
            <a:r>
              <a:rPr lang="ru-RU" dirty="0" err="1" smtClean="0"/>
              <a:t>Началка</a:t>
            </a:r>
            <a:r>
              <a:rPr lang="ru-RU" dirty="0" smtClean="0"/>
              <a:t>» на сайте «</a:t>
            </a:r>
            <a:r>
              <a:rPr lang="ru-RU" dirty="0" err="1" smtClean="0"/>
              <a:t>Методисты.ру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57158" y="1357298"/>
            <a:ext cx="8229600" cy="2857520"/>
          </a:xfrm>
        </p:spPr>
        <p:txBody>
          <a:bodyPr>
            <a:noAutofit/>
            <a:scene3d>
              <a:camera prst="isometricOffAxis1Righ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Желаю творческих успехов!</a:t>
            </a:r>
            <a:endParaRPr lang="ru-RU" sz="8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Используемые ресурсы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1571612"/>
            <a:ext cx="8215370" cy="163121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b="1" dirty="0" smtClean="0"/>
              <a:t>Microsoft Office PowerPoint 2007 </a:t>
            </a:r>
            <a:endParaRPr lang="ru-RU" sz="2000" b="1" dirty="0" smtClean="0"/>
          </a:p>
          <a:p>
            <a:endParaRPr lang="ru-RU" sz="2000" b="1" dirty="0" smtClean="0"/>
          </a:p>
          <a:p>
            <a:r>
              <a:rPr lang="ru-RU" sz="2000" b="1" dirty="0" smtClean="0"/>
              <a:t>Справка </a:t>
            </a:r>
            <a:r>
              <a:rPr lang="en-US" sz="2000" b="1" dirty="0" smtClean="0"/>
              <a:t>PowerPoint</a:t>
            </a:r>
            <a:r>
              <a:rPr lang="ru-RU" sz="2000" b="1" dirty="0" smtClean="0"/>
              <a:t> </a:t>
            </a:r>
            <a:r>
              <a:rPr lang="en-US" sz="2000" b="1" dirty="0" err="1" smtClean="0"/>
              <a:t>приложения</a:t>
            </a:r>
            <a:r>
              <a:rPr lang="en-US" sz="2000" b="1" dirty="0" smtClean="0"/>
              <a:t> Microsoft Office PowerPoint 2007</a:t>
            </a:r>
          </a:p>
          <a:p>
            <a:endParaRPr lang="en-US" sz="2000" b="1" dirty="0" smtClean="0"/>
          </a:p>
          <a:p>
            <a:r>
              <a:rPr lang="ru-RU" sz="2000" b="1" dirty="0" smtClean="0"/>
              <a:t>Авторские </a:t>
            </a:r>
            <a:r>
              <a:rPr lang="ru-RU" sz="2000" b="1" dirty="0" err="1" smtClean="0"/>
              <a:t>скриншоты</a:t>
            </a:r>
            <a:endParaRPr lang="ru-RU" sz="2000" b="1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500034" y="6356350"/>
            <a:ext cx="7929618" cy="365125"/>
          </a:xfrm>
        </p:spPr>
        <p:txBody>
          <a:bodyPr/>
          <a:lstStyle/>
          <a:p>
            <a:r>
              <a:rPr lang="ru-RU" dirty="0" err="1" smtClean="0"/>
              <a:t>Жакулина</a:t>
            </a:r>
            <a:r>
              <a:rPr lang="ru-RU" dirty="0" smtClean="0"/>
              <a:t> Ирина Валентиновна, учитель начальных классов МОУ-ООШ № 23 г.Чапаевска Самарской области,   </a:t>
            </a:r>
          </a:p>
          <a:p>
            <a:r>
              <a:rPr lang="ru-RU" dirty="0" smtClean="0"/>
              <a:t>рук. ТГ «</a:t>
            </a:r>
            <a:r>
              <a:rPr lang="ru-RU" dirty="0" err="1" smtClean="0"/>
              <a:t>Началка</a:t>
            </a:r>
            <a:r>
              <a:rPr lang="ru-RU" dirty="0" smtClean="0"/>
              <a:t>» на сайте «</a:t>
            </a:r>
            <a:r>
              <a:rPr lang="ru-RU" dirty="0" err="1" smtClean="0"/>
              <a:t>Методисты.ру</a:t>
            </a:r>
            <a:r>
              <a:rPr lang="ru-RU" dirty="0" smtClean="0"/>
              <a:t>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Добавление звука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 descr="Screenshot - 19.07_2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14282" y="4000504"/>
            <a:ext cx="8751469" cy="1012094"/>
          </a:xfrm>
          <a:prstGeom prst="rect">
            <a:avLst/>
          </a:prstGeom>
        </p:spPr>
      </p:pic>
      <p:sp>
        <p:nvSpPr>
          <p:cNvPr id="5" name="Выноска-облако 4"/>
          <p:cNvSpPr/>
          <p:nvPr/>
        </p:nvSpPr>
        <p:spPr>
          <a:xfrm>
            <a:off x="500034" y="1428736"/>
            <a:ext cx="6643734" cy="2000264"/>
          </a:xfrm>
          <a:prstGeom prst="cloudCallout">
            <a:avLst>
              <a:gd name="adj1" fmla="val 71368"/>
              <a:gd name="adj2" fmla="val 81146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На вкладке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Вставка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в группе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Клипы мультимедиа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выберите команду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Звук</a:t>
            </a:r>
            <a:endParaRPr lang="ru-RU" sz="20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8358214" y="4214818"/>
            <a:ext cx="571504" cy="571504"/>
            <a:chOff x="357158" y="3143248"/>
            <a:chExt cx="1000132" cy="857256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>
              <a:off x="357158" y="3143248"/>
              <a:ext cx="1000132" cy="0"/>
            </a:xfrm>
            <a:prstGeom prst="line">
              <a:avLst/>
            </a:prstGeom>
            <a:ln w="57150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357158" y="4000504"/>
              <a:ext cx="1000132" cy="0"/>
            </a:xfrm>
            <a:prstGeom prst="line">
              <a:avLst/>
            </a:prstGeom>
            <a:ln w="57150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rot="5400000">
              <a:off x="-71470" y="3571876"/>
              <a:ext cx="857256" cy="0"/>
            </a:xfrm>
            <a:prstGeom prst="line">
              <a:avLst/>
            </a:prstGeom>
            <a:ln w="57150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rot="5400000">
              <a:off x="928662" y="3571876"/>
              <a:ext cx="857256" cy="0"/>
            </a:xfrm>
            <a:prstGeom prst="line">
              <a:avLst/>
            </a:prstGeom>
            <a:ln w="57150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Добавление звука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2" name="Рисунок 11" descr="Screenshot - 19.07_3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214545" y="3571876"/>
            <a:ext cx="4583105" cy="2786082"/>
          </a:xfrm>
          <a:prstGeom prst="rect">
            <a:avLst/>
          </a:prstGeom>
        </p:spPr>
      </p:pic>
      <p:sp>
        <p:nvSpPr>
          <p:cNvPr id="5" name="Выноска-облако 4"/>
          <p:cNvSpPr/>
          <p:nvPr/>
        </p:nvSpPr>
        <p:spPr>
          <a:xfrm>
            <a:off x="285720" y="1500174"/>
            <a:ext cx="6643734" cy="1857388"/>
          </a:xfrm>
          <a:prstGeom prst="cloudCallout">
            <a:avLst>
              <a:gd name="adj1" fmla="val 36886"/>
              <a:gd name="adj2" fmla="val 127379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Выполните одно из следующих действий</a:t>
            </a:r>
            <a:r>
              <a:rPr lang="en-US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72198" y="4500570"/>
            <a:ext cx="7143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?</a:t>
            </a:r>
            <a:endParaRPr lang="ru-RU" sz="8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3357554" y="4929198"/>
            <a:ext cx="2571768" cy="571504"/>
            <a:chOff x="357158" y="3143248"/>
            <a:chExt cx="1000132" cy="857256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>
              <a:off x="357158" y="3143248"/>
              <a:ext cx="1000132" cy="0"/>
            </a:xfrm>
            <a:prstGeom prst="line">
              <a:avLst/>
            </a:prstGeom>
            <a:ln w="57150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>
              <a:off x="357158" y="4000504"/>
              <a:ext cx="1000132" cy="0"/>
            </a:xfrm>
            <a:prstGeom prst="line">
              <a:avLst/>
            </a:prstGeom>
            <a:ln w="57150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>
              <a:off x="-71470" y="3571876"/>
              <a:ext cx="857256" cy="0"/>
            </a:xfrm>
            <a:prstGeom prst="line">
              <a:avLst/>
            </a:prstGeom>
            <a:ln w="57150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 rot="5400000">
              <a:off x="928662" y="3571876"/>
              <a:ext cx="857256" cy="0"/>
            </a:xfrm>
            <a:prstGeom prst="line">
              <a:avLst/>
            </a:prstGeom>
            <a:ln w="57150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Добавление звука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2" name="Рисунок 11" descr="Screenshot - 19.07_3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214282" y="3500438"/>
            <a:ext cx="3714775" cy="2286016"/>
          </a:xfrm>
          <a:prstGeom prst="rect">
            <a:avLst/>
          </a:prstGeom>
        </p:spPr>
      </p:pic>
      <p:sp>
        <p:nvSpPr>
          <p:cNvPr id="5" name="Выноска-облако 4"/>
          <p:cNvSpPr/>
          <p:nvPr/>
        </p:nvSpPr>
        <p:spPr>
          <a:xfrm>
            <a:off x="142844" y="1214422"/>
            <a:ext cx="5572164" cy="2214578"/>
          </a:xfrm>
          <a:prstGeom prst="cloudCallout">
            <a:avLst>
              <a:gd name="adj1" fmla="val 10742"/>
              <a:gd name="adj2" fmla="val 79135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Если выбрали вариант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Звук из файла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, укажите папку, в которой находится файл и дважды щелкните файл, который следует добавить</a:t>
            </a:r>
            <a:endParaRPr lang="ru-RU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Группа 13"/>
          <p:cNvGrpSpPr/>
          <p:nvPr/>
        </p:nvGrpSpPr>
        <p:grpSpPr>
          <a:xfrm>
            <a:off x="1000100" y="4429132"/>
            <a:ext cx="2571768" cy="285752"/>
            <a:chOff x="357158" y="3143248"/>
            <a:chExt cx="1000132" cy="857256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>
              <a:off x="357158" y="3143248"/>
              <a:ext cx="1000132" cy="0"/>
            </a:xfrm>
            <a:prstGeom prst="line">
              <a:avLst/>
            </a:prstGeom>
            <a:ln w="57150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>
              <a:off x="357158" y="4000504"/>
              <a:ext cx="1000132" cy="0"/>
            </a:xfrm>
            <a:prstGeom prst="line">
              <a:avLst/>
            </a:prstGeom>
            <a:ln w="57150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>
              <a:off x="-71470" y="3571876"/>
              <a:ext cx="857256" cy="0"/>
            </a:xfrm>
            <a:prstGeom prst="line">
              <a:avLst/>
            </a:prstGeom>
            <a:ln w="57150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 rot="5400000">
              <a:off x="928662" y="3571876"/>
              <a:ext cx="857256" cy="0"/>
            </a:xfrm>
            <a:prstGeom prst="line">
              <a:avLst/>
            </a:prstGeom>
            <a:ln w="57150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pic>
        <p:nvPicPr>
          <p:cNvPr id="11" name="Рисунок 10" descr="Screenshot - 19.07_4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143371" y="3143248"/>
            <a:ext cx="4921283" cy="3000396"/>
          </a:xfrm>
          <a:prstGeom prst="rect">
            <a:avLst/>
          </a:prstGeom>
        </p:spPr>
      </p:pic>
      <p:sp>
        <p:nvSpPr>
          <p:cNvPr id="14" name="Стрелка вправо с вырезом 13"/>
          <p:cNvSpPr/>
          <p:nvPr/>
        </p:nvSpPr>
        <p:spPr>
          <a:xfrm rot="19624140">
            <a:off x="3522421" y="4000920"/>
            <a:ext cx="891805" cy="344487"/>
          </a:xfrm>
          <a:prstGeom prst="notchedRight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286248" y="4214818"/>
            <a:ext cx="4643470" cy="1857388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800" b="1" dirty="0" smtClean="0">
                <a:solidFill>
                  <a:srgbClr val="C00000"/>
                </a:solidFill>
              </a:rPr>
              <a:t>! </a:t>
            </a:r>
            <a:r>
              <a:rPr lang="ru-RU" b="1" dirty="0" smtClean="0">
                <a:solidFill>
                  <a:srgbClr val="C00000"/>
                </a:solidFill>
              </a:rPr>
              <a:t>Чтобы избежать возможных проблем со ссылками, рекомендуется перед добавлением в презентацию звуковых файлов скопировать эти файлы в папку, в которой находится презентация, и вставлять их из этой папки.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Добавление звука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3" name="Рисунок 12" descr="Screenshot - 19.07_5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1857356" y="2000240"/>
            <a:ext cx="7143768" cy="4429156"/>
          </a:xfrm>
          <a:prstGeom prst="rect">
            <a:avLst/>
          </a:prstGeom>
        </p:spPr>
      </p:pic>
      <p:sp>
        <p:nvSpPr>
          <p:cNvPr id="5" name="Выноска-облако 4"/>
          <p:cNvSpPr/>
          <p:nvPr/>
        </p:nvSpPr>
        <p:spPr>
          <a:xfrm>
            <a:off x="142844" y="1214422"/>
            <a:ext cx="6572296" cy="2714644"/>
          </a:xfrm>
          <a:prstGeom prst="cloudCallout">
            <a:avLst>
              <a:gd name="adj1" fmla="val 62659"/>
              <a:gd name="adj2" fmla="val -16825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Если выбрали вариант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Звук из организатора клипов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, с помощью полосы прокрутки в области задач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Клип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найдите клип, который следует добавить в презентацию, и щелкните его. </a:t>
            </a:r>
            <a:endParaRPr lang="ru-RU" sz="2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7643834" y="2000240"/>
            <a:ext cx="1357322" cy="1857388"/>
            <a:chOff x="357158" y="3143248"/>
            <a:chExt cx="1000132" cy="857256"/>
          </a:xfrm>
        </p:grpSpPr>
        <p:cxnSp>
          <p:nvCxnSpPr>
            <p:cNvPr id="21" name="Прямая соединительная линия 20"/>
            <p:cNvCxnSpPr/>
            <p:nvPr/>
          </p:nvCxnSpPr>
          <p:spPr>
            <a:xfrm>
              <a:off x="357158" y="3143248"/>
              <a:ext cx="1000132" cy="0"/>
            </a:xfrm>
            <a:prstGeom prst="line">
              <a:avLst/>
            </a:prstGeom>
            <a:ln w="57150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>
            <a:xfrm>
              <a:off x="357158" y="4000504"/>
              <a:ext cx="1000132" cy="0"/>
            </a:xfrm>
            <a:prstGeom prst="line">
              <a:avLst/>
            </a:prstGeom>
            <a:ln w="57150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 rot="5400000">
              <a:off x="-71470" y="3571876"/>
              <a:ext cx="857256" cy="0"/>
            </a:xfrm>
            <a:prstGeom prst="line">
              <a:avLst/>
            </a:prstGeom>
            <a:ln w="57150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 rot="5400000">
              <a:off x="928662" y="3571876"/>
              <a:ext cx="857256" cy="0"/>
            </a:xfrm>
            <a:prstGeom prst="line">
              <a:avLst/>
            </a:prstGeom>
            <a:ln w="57150"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5" name="Скругленный прямоугольник 24"/>
          <p:cNvSpPr/>
          <p:nvPr/>
        </p:nvSpPr>
        <p:spPr>
          <a:xfrm>
            <a:off x="285720" y="4572008"/>
            <a:ext cx="4643470" cy="2071702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800" b="1" dirty="0" smtClean="0">
                <a:solidFill>
                  <a:srgbClr val="C00000"/>
                </a:solidFill>
              </a:rPr>
              <a:t>! </a:t>
            </a:r>
            <a:r>
              <a:rPr lang="ru-RU" sz="1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Перед добавлением клипа в презентацию можно предварительно прослушать его. В поле </a:t>
            </a:r>
            <a:r>
              <a:rPr lang="ru-RU" sz="1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Результаты</a:t>
            </a:r>
            <a:r>
              <a:rPr lang="ru-RU" sz="1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области задач </a:t>
            </a:r>
            <a:r>
              <a:rPr lang="ru-RU" sz="1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Клип</a:t>
            </a:r>
            <a:r>
              <a:rPr lang="ru-RU" sz="1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, в котором отображаются имеющиеся клипы, поместите указатель мыши на значок клипа. Щелкните отобразившуюся стрелку и выберите пункт </a:t>
            </a:r>
            <a:r>
              <a:rPr lang="ru-RU" sz="1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Просмотр и свойства</a:t>
            </a:r>
            <a:r>
              <a:rPr lang="ru-RU" sz="1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1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носка-облако 4"/>
          <p:cNvSpPr/>
          <p:nvPr/>
        </p:nvSpPr>
        <p:spPr>
          <a:xfrm>
            <a:off x="142844" y="1357298"/>
            <a:ext cx="6858048" cy="3214710"/>
          </a:xfrm>
          <a:prstGeom prst="cloudCallout">
            <a:avLst>
              <a:gd name="adj1" fmla="val 64532"/>
              <a:gd name="adj2" fmla="val 53151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Независимо 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от выбранного варианта при вставке звука на экран выводится запрос с предложением указать, как следует начинать воспроизведение звука — автоматически (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Автоматически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) или по щелчку мыши (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 щелчку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).</a:t>
            </a:r>
            <a:endParaRPr lang="ru-RU" sz="2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Добавление звука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6" name="Рисунок 15" descr="Screenshot - 19.07_7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000496" y="4786322"/>
            <a:ext cx="4779039" cy="1852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Добавление звука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6" name="Рисунок 15" descr="Screenshot - 19.07_7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000496" y="4786322"/>
            <a:ext cx="4779039" cy="1852615"/>
          </a:xfrm>
          <a:prstGeom prst="rect">
            <a:avLst/>
          </a:prstGeom>
        </p:spPr>
      </p:pic>
      <p:sp>
        <p:nvSpPr>
          <p:cNvPr id="5" name="Выноска-облако 4"/>
          <p:cNvSpPr/>
          <p:nvPr/>
        </p:nvSpPr>
        <p:spPr>
          <a:xfrm>
            <a:off x="142844" y="1357298"/>
            <a:ext cx="8572560" cy="3357586"/>
          </a:xfrm>
          <a:prstGeom prst="cloudCallout">
            <a:avLst>
              <a:gd name="adj1" fmla="val 6666"/>
              <a:gd name="adj2" fmla="val 93444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Для автоматического запуска воспроизведения звука при показе слайда выберите вариант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Автоматически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algn="ctr"/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Звук будет автоматически воспроизводиться при демонстрации слайда, только если он не содержит других </a:t>
            </a:r>
            <a:r>
              <a:rPr lang="ru-RU" sz="20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медиа-эффектов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. Если такие эффекты есть, например анимация, звук воспроизводится по их окончании.</a:t>
            </a:r>
            <a:endParaRPr lang="ru-RU" sz="2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ятно 1 5"/>
          <p:cNvSpPr/>
          <p:nvPr/>
        </p:nvSpPr>
        <p:spPr>
          <a:xfrm>
            <a:off x="4500562" y="6215082"/>
            <a:ext cx="428628" cy="285752"/>
          </a:xfrm>
          <a:prstGeom prst="irregularSeal1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Добавление звука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6" name="Рисунок 15" descr="Screenshot - 19.07_7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071670" y="4429132"/>
            <a:ext cx="4779039" cy="1852615"/>
          </a:xfrm>
          <a:prstGeom prst="rect">
            <a:avLst/>
          </a:prstGeom>
        </p:spPr>
      </p:pic>
      <p:sp>
        <p:nvSpPr>
          <p:cNvPr id="5" name="Выноска-облако 4"/>
          <p:cNvSpPr/>
          <p:nvPr/>
        </p:nvSpPr>
        <p:spPr>
          <a:xfrm>
            <a:off x="142844" y="1357298"/>
            <a:ext cx="8572560" cy="2071702"/>
          </a:xfrm>
          <a:prstGeom prst="cloudCallout">
            <a:avLst>
              <a:gd name="adj1" fmla="val 26799"/>
              <a:gd name="adj2" fmla="val 96159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Для запуска воспроизведения звука вручную, по щелчку мыши, выберите вариант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 щелчку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2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ятно 1 5"/>
          <p:cNvSpPr/>
          <p:nvPr/>
        </p:nvSpPr>
        <p:spPr>
          <a:xfrm>
            <a:off x="6000760" y="5857892"/>
            <a:ext cx="428628" cy="285752"/>
          </a:xfrm>
          <a:prstGeom prst="irregularSeal1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</TotalTime>
  <Words>1150</Words>
  <Application>Microsoft Office PowerPoint</Application>
  <PresentationFormat>Экран (4:3)</PresentationFormat>
  <Paragraphs>93</Paragraphs>
  <Slides>29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Добавление звуков и их воспроизведение в ходе презентации PowerPoint 2007</vt:lpstr>
      <vt:lpstr>Добавление звука</vt:lpstr>
      <vt:lpstr>Добавление звука</vt:lpstr>
      <vt:lpstr>Добавление звука</vt:lpstr>
      <vt:lpstr>Добавление звука</vt:lpstr>
      <vt:lpstr>Добавление звука</vt:lpstr>
      <vt:lpstr>Добавление звука</vt:lpstr>
      <vt:lpstr>Добавление звука</vt:lpstr>
      <vt:lpstr>Добавление звука</vt:lpstr>
      <vt:lpstr>Добавление звука</vt:lpstr>
      <vt:lpstr>Прослушивание звука</vt:lpstr>
      <vt:lpstr>Воспроизведение звука</vt:lpstr>
      <vt:lpstr>Воспроизведение звука</vt:lpstr>
      <vt:lpstr>Воспроизведение звука</vt:lpstr>
      <vt:lpstr>Воспроизведение звука</vt:lpstr>
      <vt:lpstr>Воспроизведение звука</vt:lpstr>
      <vt:lpstr>Воспроизведение звука</vt:lpstr>
      <vt:lpstr>Воспроизведение звука</vt:lpstr>
      <vt:lpstr>Воспроизведение звука</vt:lpstr>
      <vt:lpstr>Скрытие значка звука</vt:lpstr>
      <vt:lpstr>Перемещение презентации со звуковым файлом</vt:lpstr>
      <vt:lpstr>Перемещение презентации со звуковым файлом</vt:lpstr>
      <vt:lpstr>Внедрение звукового файла</vt:lpstr>
      <vt:lpstr>Внедрение звукового файла</vt:lpstr>
      <vt:lpstr>Внедрение звукового файла</vt:lpstr>
      <vt:lpstr>Внедрение звукового файла</vt:lpstr>
      <vt:lpstr>Связывать или внедрять звуковые файлы?</vt:lpstr>
      <vt:lpstr>Желаю творческих успехов!</vt:lpstr>
      <vt:lpstr>Используемые ресурсы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metodist</dc:creator>
  <cp:lastModifiedBy>metodist</cp:lastModifiedBy>
  <cp:revision>68</cp:revision>
  <dcterms:created xsi:type="dcterms:W3CDTF">2010-07-18T21:28:59Z</dcterms:created>
  <dcterms:modified xsi:type="dcterms:W3CDTF">2010-07-20T22:45:35Z</dcterms:modified>
</cp:coreProperties>
</file>